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9906000" cy="6858000" type="A4"/>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p:scale>
          <a:sx n="100" d="100"/>
          <a:sy n="100" d="100"/>
        </p:scale>
        <p:origin x="984"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42455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8532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391812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198132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301381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25373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258429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369055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196932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365718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2A40A2-E103-443E-B0E4-A60447A2EC13}" type="datetimeFigureOut">
              <a:rPr kumimoji="1" lang="ja-JP" altLang="en-US" smtClean="0"/>
              <a:t>2021/8/30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390860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A40A2-E103-443E-B0E4-A60447A2EC13}" type="datetimeFigureOut">
              <a:rPr kumimoji="1" lang="ja-JP" altLang="en-US" smtClean="0"/>
              <a:t>2021/8/30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96EDD-4FA9-4FD9-93ED-0014659CA573}" type="slidenum">
              <a:rPr kumimoji="1" lang="ja-JP" altLang="en-US" smtClean="0"/>
              <a:t>‹#›</a:t>
            </a:fld>
            <a:endParaRPr kumimoji="1" lang="ja-JP" altLang="en-US"/>
          </a:p>
        </p:txBody>
      </p:sp>
    </p:spTree>
    <p:extLst>
      <p:ext uri="{BB962C8B-B14F-4D97-AF65-F5344CB8AC3E}">
        <p14:creationId xmlns:p14="http://schemas.microsoft.com/office/powerpoint/2010/main" val="1041870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FBF2CC3-DEC1-406D-8060-12D51A41D523}"/>
              </a:ext>
            </a:extLst>
          </p:cNvPr>
          <p:cNvPicPr>
            <a:picLocks noChangeAspect="1"/>
          </p:cNvPicPr>
          <p:nvPr/>
        </p:nvPicPr>
        <p:blipFill>
          <a:blip r:embed="rId2"/>
          <a:stretch>
            <a:fillRect/>
          </a:stretch>
        </p:blipFill>
        <p:spPr>
          <a:xfrm>
            <a:off x="5356375" y="647558"/>
            <a:ext cx="1082594" cy="1020286"/>
          </a:xfrm>
          <a:prstGeom prst="rect">
            <a:avLst/>
          </a:prstGeom>
        </p:spPr>
      </p:pic>
      <p:sp>
        <p:nvSpPr>
          <p:cNvPr id="2" name="タイトル 1">
            <a:extLst>
              <a:ext uri="{FF2B5EF4-FFF2-40B4-BE49-F238E27FC236}">
                <a16:creationId xmlns:a16="http://schemas.microsoft.com/office/drawing/2014/main" id="{03BF0031-D3E3-42B9-A2D6-28FAA69D5E08}"/>
              </a:ext>
            </a:extLst>
          </p:cNvPr>
          <p:cNvSpPr>
            <a:spLocks noGrp="1"/>
          </p:cNvSpPr>
          <p:nvPr>
            <p:ph type="ctrTitle"/>
          </p:nvPr>
        </p:nvSpPr>
        <p:spPr>
          <a:xfrm>
            <a:off x="288055" y="614663"/>
            <a:ext cx="5010150" cy="492992"/>
          </a:xfrm>
          <a:solidFill>
            <a:schemeClr val="accent6">
              <a:lumMod val="75000"/>
            </a:schemeClr>
          </a:solidFill>
        </p:spPr>
        <p:txBody>
          <a:bodyPr>
            <a:noAutofit/>
          </a:bodyPr>
          <a:lstStyle/>
          <a:p>
            <a:r>
              <a:rPr lang="ja-JP" altLang="en-US" sz="2311" b="1" dirty="0">
                <a:solidFill>
                  <a:schemeClr val="bg1"/>
                </a:solidFill>
                <a:latin typeface="メイリオ" panose="020B0604030504040204" pitchFamily="50" charset="-128"/>
                <a:ea typeface="メイリオ" panose="020B0604030504040204" pitchFamily="50" charset="-128"/>
                <a:cs typeface="Aharoni" panose="020B0604020202020204" pitchFamily="2" charset="-79"/>
              </a:rPr>
              <a:t>モロヘイヤとオクラのねばねば焼き</a:t>
            </a:r>
          </a:p>
        </p:txBody>
      </p:sp>
      <p:pic>
        <p:nvPicPr>
          <p:cNvPr id="5" name="図 4" descr="テキスト&#10;&#10;自動的に生成された説明">
            <a:extLst>
              <a:ext uri="{FF2B5EF4-FFF2-40B4-BE49-F238E27FC236}">
                <a16:creationId xmlns:a16="http://schemas.microsoft.com/office/drawing/2014/main" id="{D227D817-11B8-4908-A90B-7F41B3DA7F9E}"/>
              </a:ext>
            </a:extLst>
          </p:cNvPr>
          <p:cNvPicPr>
            <a:picLocks noChangeAspect="1"/>
          </p:cNvPicPr>
          <p:nvPr/>
        </p:nvPicPr>
        <p:blipFill rotWithShape="1">
          <a:blip r:embed="rId3">
            <a:extLst>
              <a:ext uri="{28A0092B-C50C-407E-A947-70E740481C1C}">
                <a14:useLocalDpi xmlns:a14="http://schemas.microsoft.com/office/drawing/2010/main" val="0"/>
              </a:ext>
            </a:extLst>
          </a:blip>
          <a:srcRect l="50534" t="-827" b="85106"/>
          <a:stretch/>
        </p:blipFill>
        <p:spPr>
          <a:xfrm>
            <a:off x="6150989" y="0"/>
            <a:ext cx="3644863" cy="651595"/>
          </a:xfrm>
          <a:prstGeom prst="rect">
            <a:avLst/>
          </a:prstGeom>
        </p:spPr>
      </p:pic>
      <p:sp>
        <p:nvSpPr>
          <p:cNvPr id="13" name="テキスト ボックス 12">
            <a:extLst>
              <a:ext uri="{FF2B5EF4-FFF2-40B4-BE49-F238E27FC236}">
                <a16:creationId xmlns:a16="http://schemas.microsoft.com/office/drawing/2014/main" id="{64166161-B254-451F-9581-A5058833E538}"/>
              </a:ext>
            </a:extLst>
          </p:cNvPr>
          <p:cNvSpPr txBox="1"/>
          <p:nvPr/>
        </p:nvSpPr>
        <p:spPr>
          <a:xfrm rot="-720000">
            <a:off x="-188191" y="210052"/>
            <a:ext cx="1628775"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チヂミ風</a:t>
            </a:r>
          </a:p>
        </p:txBody>
      </p:sp>
      <p:sp>
        <p:nvSpPr>
          <p:cNvPr id="11" name="四角形: 角を丸くする 10">
            <a:extLst>
              <a:ext uri="{FF2B5EF4-FFF2-40B4-BE49-F238E27FC236}">
                <a16:creationId xmlns:a16="http://schemas.microsoft.com/office/drawing/2014/main" id="{0C0D694B-025F-420F-BBCD-98A6E69B3C36}"/>
              </a:ext>
            </a:extLst>
          </p:cNvPr>
          <p:cNvSpPr/>
          <p:nvPr/>
        </p:nvSpPr>
        <p:spPr>
          <a:xfrm>
            <a:off x="8438275" y="773943"/>
            <a:ext cx="1359195" cy="1787219"/>
          </a:xfrm>
          <a:prstGeom prst="roundRect">
            <a:avLst/>
          </a:prstGeom>
          <a:solidFill>
            <a:schemeClr val="accent3">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 name="字幕 2">
            <a:extLst>
              <a:ext uri="{FF2B5EF4-FFF2-40B4-BE49-F238E27FC236}">
                <a16:creationId xmlns:a16="http://schemas.microsoft.com/office/drawing/2014/main" id="{BD2D321C-3383-402C-AAC3-DCE0BF43E552}"/>
              </a:ext>
            </a:extLst>
          </p:cNvPr>
          <p:cNvSpPr>
            <a:spLocks noGrp="1"/>
          </p:cNvSpPr>
          <p:nvPr>
            <p:ph type="subTitle" idx="1"/>
          </p:nvPr>
        </p:nvSpPr>
        <p:spPr>
          <a:xfrm>
            <a:off x="8496445" y="905326"/>
            <a:ext cx="1507231" cy="1787219"/>
          </a:xfrm>
        </p:spPr>
        <p:txBody>
          <a:bodyPr>
            <a:normAutofit fontScale="85000" lnSpcReduction="20000"/>
          </a:bodyPr>
          <a:lstStyle/>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エネルギー：</a:t>
            </a:r>
            <a:r>
              <a:rPr lang="en-US" altLang="ja-JP" sz="1000" dirty="0">
                <a:solidFill>
                  <a:srgbClr val="000000"/>
                </a:solidFill>
                <a:latin typeface="メイリオ" panose="020B0604030504040204" pitchFamily="50" charset="-128"/>
                <a:ea typeface="メイリオ" panose="020B0604030504040204" pitchFamily="50" charset="-128"/>
              </a:rPr>
              <a:t>96Kcal</a:t>
            </a:r>
          </a:p>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たんぱく質：</a:t>
            </a:r>
            <a:r>
              <a:rPr lang="en-US" altLang="ja-JP" sz="1000" dirty="0">
                <a:solidFill>
                  <a:srgbClr val="000000"/>
                </a:solidFill>
                <a:latin typeface="メイリオ" panose="020B0604030504040204" pitchFamily="50" charset="-128"/>
                <a:ea typeface="メイリオ" panose="020B0604030504040204" pitchFamily="50" charset="-128"/>
              </a:rPr>
              <a:t>3.9g</a:t>
            </a:r>
          </a:p>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カルシウム：</a:t>
            </a:r>
            <a:r>
              <a:rPr lang="en-US" altLang="ja-JP" sz="1000" dirty="0">
                <a:solidFill>
                  <a:srgbClr val="000000"/>
                </a:solidFill>
                <a:latin typeface="メイリオ" panose="020B0604030504040204" pitchFamily="50" charset="-128"/>
                <a:ea typeface="メイリオ" panose="020B0604030504040204" pitchFamily="50" charset="-128"/>
              </a:rPr>
              <a:t>85mg</a:t>
            </a:r>
          </a:p>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ビタミン</a:t>
            </a:r>
            <a:r>
              <a:rPr lang="en-US" altLang="ja-JP" sz="1000" dirty="0">
                <a:solidFill>
                  <a:srgbClr val="000000"/>
                </a:solidFill>
                <a:latin typeface="メイリオ" panose="020B0604030504040204" pitchFamily="50" charset="-128"/>
                <a:ea typeface="メイリオ" panose="020B0604030504040204" pitchFamily="50" charset="-128"/>
              </a:rPr>
              <a:t>D</a:t>
            </a:r>
            <a:r>
              <a:rPr lang="ja-JP" altLang="en-US"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0.25</a:t>
            </a:r>
            <a:r>
              <a:rPr lang="ja-JP" altLang="en-US" sz="1000" dirty="0">
                <a:solidFill>
                  <a:srgbClr val="000000"/>
                </a:solidFill>
                <a:latin typeface="メイリオ" panose="020B0604030504040204" pitchFamily="50" charset="-128"/>
                <a:ea typeface="メイリオ" panose="020B0604030504040204" pitchFamily="50" charset="-128"/>
              </a:rPr>
              <a:t>㎍</a:t>
            </a:r>
            <a:endParaRPr lang="en-US" altLang="ja-JP" sz="1000" dirty="0">
              <a:solidFill>
                <a:srgbClr val="000000"/>
              </a:solidFill>
              <a:latin typeface="メイリオ" panose="020B0604030504040204" pitchFamily="50" charset="-128"/>
              <a:ea typeface="メイリオ" panose="020B0604030504040204" pitchFamily="50" charset="-128"/>
            </a:endParaRPr>
          </a:p>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ビタミン</a:t>
            </a:r>
            <a:r>
              <a:rPr lang="en-US" altLang="ja-JP" sz="1000" dirty="0">
                <a:solidFill>
                  <a:srgbClr val="000000"/>
                </a:solidFill>
                <a:latin typeface="メイリオ" panose="020B0604030504040204" pitchFamily="50" charset="-128"/>
                <a:ea typeface="メイリオ" panose="020B0604030504040204" pitchFamily="50" charset="-128"/>
              </a:rPr>
              <a:t>K</a:t>
            </a:r>
            <a:r>
              <a:rPr lang="ja-JP" altLang="en-US"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127</a:t>
            </a:r>
            <a:r>
              <a:rPr lang="ja-JP" altLang="en-US" sz="1000" dirty="0">
                <a:solidFill>
                  <a:srgbClr val="000000"/>
                </a:solidFill>
                <a:latin typeface="メイリオ" panose="020B0604030504040204" pitchFamily="50" charset="-128"/>
                <a:ea typeface="メイリオ" panose="020B0604030504040204" pitchFamily="50" charset="-128"/>
              </a:rPr>
              <a:t>㎍</a:t>
            </a:r>
            <a:endParaRPr lang="en-US" altLang="ja-JP" sz="1000" dirty="0">
              <a:solidFill>
                <a:srgbClr val="000000"/>
              </a:solidFill>
              <a:latin typeface="メイリオ" panose="020B0604030504040204" pitchFamily="50" charset="-128"/>
              <a:ea typeface="メイリオ" panose="020B0604030504040204" pitchFamily="50" charset="-128"/>
            </a:endParaRPr>
          </a:p>
          <a:p>
            <a:pPr algn="l">
              <a:lnSpc>
                <a:spcPct val="70000"/>
              </a:lnSpc>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食塩相当量：</a:t>
            </a:r>
            <a:r>
              <a:rPr lang="en-US" altLang="ja-JP" sz="1000" dirty="0">
                <a:solidFill>
                  <a:srgbClr val="000000"/>
                </a:solidFill>
                <a:latin typeface="メイリオ" panose="020B0604030504040204" pitchFamily="50" charset="-128"/>
                <a:ea typeface="メイリオ" panose="020B0604030504040204" pitchFamily="50" charset="-128"/>
              </a:rPr>
              <a:t>0.1g</a:t>
            </a:r>
          </a:p>
          <a:p>
            <a:pPr algn="l">
              <a:spcBef>
                <a:spcPts val="800"/>
              </a:spcBef>
            </a:pPr>
            <a:r>
              <a:rPr lang="ja-JP" altLang="en-US" sz="1000" dirty="0">
                <a:solidFill>
                  <a:srgbClr val="000000"/>
                </a:solidFill>
                <a:latin typeface="メイリオ" panose="020B0604030504040204" pitchFamily="50" charset="-128"/>
                <a:ea typeface="メイリオ" panose="020B0604030504040204" pitchFamily="50" charset="-128"/>
              </a:rPr>
              <a:t>葉酸</a:t>
            </a:r>
            <a:r>
              <a:rPr lang="en-US" altLang="ja-JP" sz="1000" dirty="0">
                <a:solidFill>
                  <a:srgbClr val="000000"/>
                </a:solidFill>
                <a:latin typeface="メイリオ" panose="020B0604030504040204" pitchFamily="50" charset="-128"/>
                <a:ea typeface="メイリオ" panose="020B0604030504040204" pitchFamily="50" charset="-128"/>
              </a:rPr>
              <a:t>:71</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a:t>
            </a:r>
            <a:endParaRPr lang="en-US" altLang="ja-JP" sz="1000" dirty="0">
              <a:latin typeface="メイリオ" panose="020B0604030504040204" pitchFamily="50" charset="-128"/>
              <a:ea typeface="メイリオ" panose="020B0604030504040204" pitchFamily="50" charset="-128"/>
            </a:endParaRPr>
          </a:p>
          <a:p>
            <a:pPr algn="l">
              <a:spcBef>
                <a:spcPts val="800"/>
              </a:spcBef>
            </a:pP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人分</a:t>
            </a:r>
            <a:r>
              <a:rPr lang="en-US" altLang="ja-JP" sz="1000" dirty="0">
                <a:latin typeface="メイリオ" panose="020B0604030504040204" pitchFamily="50" charset="-128"/>
                <a:ea typeface="メイリオ" panose="020B0604030504040204" pitchFamily="50" charset="-128"/>
              </a:rPr>
              <a:t>)</a:t>
            </a:r>
            <a:br>
              <a:rPr lang="ja-JP" altLang="en-US" dirty="0">
                <a:solidFill>
                  <a:srgbClr val="000000"/>
                </a:solidFill>
                <a:latin typeface="ＭＳ Ｐゴシック" panose="020B0600070205080204" pitchFamily="50" charset="-128"/>
                <a:ea typeface="ＭＳ Ｐゴシック" panose="020B0600070205080204" pitchFamily="50" charset="-128"/>
              </a:rPr>
            </a:br>
            <a:endParaRPr kumimoji="1" lang="ja-JP" altLang="en-US" dirty="0"/>
          </a:p>
        </p:txBody>
      </p:sp>
      <p:graphicFrame>
        <p:nvGraphicFramePr>
          <p:cNvPr id="15" name="表 15">
            <a:extLst>
              <a:ext uri="{FF2B5EF4-FFF2-40B4-BE49-F238E27FC236}">
                <a16:creationId xmlns:a16="http://schemas.microsoft.com/office/drawing/2014/main" id="{7AB91141-7453-4A04-914B-2DCD77452940}"/>
              </a:ext>
            </a:extLst>
          </p:cNvPr>
          <p:cNvGraphicFramePr>
            <a:graphicFrameLocks noGrp="1"/>
          </p:cNvGraphicFramePr>
          <p:nvPr>
            <p:extLst>
              <p:ext uri="{D42A27DB-BD31-4B8C-83A1-F6EECF244321}">
                <p14:modId xmlns:p14="http://schemas.microsoft.com/office/powerpoint/2010/main" val="3137009597"/>
              </p:ext>
            </p:extLst>
          </p:nvPr>
        </p:nvGraphicFramePr>
        <p:xfrm>
          <a:off x="358102" y="1221491"/>
          <a:ext cx="3223298" cy="4813087"/>
        </p:xfrm>
        <a:graphic>
          <a:graphicData uri="http://schemas.openxmlformats.org/drawingml/2006/table">
            <a:tbl>
              <a:tblPr firstRow="1" bandRow="1">
                <a:tableStyleId>{93296810-A885-4BE3-A3E7-6D5BEEA58F35}</a:tableStyleId>
              </a:tblPr>
              <a:tblGrid>
                <a:gridCol w="270724">
                  <a:extLst>
                    <a:ext uri="{9D8B030D-6E8A-4147-A177-3AD203B41FA5}">
                      <a16:colId xmlns:a16="http://schemas.microsoft.com/office/drawing/2014/main" val="3143249252"/>
                    </a:ext>
                  </a:extLst>
                </a:gridCol>
                <a:gridCol w="241878">
                  <a:extLst>
                    <a:ext uri="{9D8B030D-6E8A-4147-A177-3AD203B41FA5}">
                      <a16:colId xmlns:a16="http://schemas.microsoft.com/office/drawing/2014/main" val="3884775993"/>
                    </a:ext>
                  </a:extLst>
                </a:gridCol>
                <a:gridCol w="940072">
                  <a:extLst>
                    <a:ext uri="{9D8B030D-6E8A-4147-A177-3AD203B41FA5}">
                      <a16:colId xmlns:a16="http://schemas.microsoft.com/office/drawing/2014/main" val="2004879257"/>
                    </a:ext>
                  </a:extLst>
                </a:gridCol>
                <a:gridCol w="466332">
                  <a:extLst>
                    <a:ext uri="{9D8B030D-6E8A-4147-A177-3AD203B41FA5}">
                      <a16:colId xmlns:a16="http://schemas.microsoft.com/office/drawing/2014/main" val="1309344682"/>
                    </a:ext>
                  </a:extLst>
                </a:gridCol>
                <a:gridCol w="1304292">
                  <a:extLst>
                    <a:ext uri="{9D8B030D-6E8A-4147-A177-3AD203B41FA5}">
                      <a16:colId xmlns:a16="http://schemas.microsoft.com/office/drawing/2014/main" val="2615841889"/>
                    </a:ext>
                  </a:extLst>
                </a:gridCol>
              </a:tblGrid>
              <a:tr h="28257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000000"/>
                          </a:solidFill>
                          <a:latin typeface="メイリオ" panose="020B0604030504040204" pitchFamily="50" charset="-128"/>
                          <a:ea typeface="メイリオ" panose="020B0604030504040204" pitchFamily="50" charset="-128"/>
                        </a:rPr>
                        <a:t>材料（</a:t>
                      </a:r>
                      <a:r>
                        <a:rPr lang="en-US" altLang="ja-JP" sz="1000" b="1" dirty="0">
                          <a:solidFill>
                            <a:srgbClr val="000000"/>
                          </a:solidFill>
                          <a:latin typeface="メイリオ" panose="020B0604030504040204" pitchFamily="50" charset="-128"/>
                          <a:ea typeface="メイリオ" panose="020B0604030504040204" pitchFamily="50" charset="-128"/>
                        </a:rPr>
                        <a:t>4</a:t>
                      </a:r>
                      <a:r>
                        <a:rPr lang="ja-JP" altLang="en-US" sz="1000" b="1" dirty="0">
                          <a:solidFill>
                            <a:srgbClr val="000000"/>
                          </a:solidFill>
                          <a:latin typeface="メイリオ" panose="020B0604030504040204" pitchFamily="50" charset="-128"/>
                          <a:ea typeface="メイリオ" panose="020B0604030504040204" pitchFamily="50" charset="-128"/>
                        </a:rPr>
                        <a:t>人分）</a:t>
                      </a:r>
                      <a:endParaRPr lang="en-US" altLang="ja-JP" sz="1000" b="1" dirty="0">
                        <a:solidFill>
                          <a:srgbClr val="000000"/>
                        </a:solidFill>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00000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40789543"/>
                  </a:ext>
                </a:extLst>
              </a:tr>
              <a:tr h="2825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000000"/>
                          </a:solidFill>
                          <a:latin typeface="メイリオ" panose="020B0604030504040204" pitchFamily="50" charset="-128"/>
                          <a:ea typeface="メイリオ" panose="020B0604030504040204" pitchFamily="50" charset="-128"/>
                        </a:rPr>
                        <a:t>モロヘイヤ　</a:t>
                      </a:r>
                      <a:endParaRPr lang="en-US" altLang="ja-JP" sz="1000" b="1" dirty="0">
                        <a:solidFill>
                          <a:srgbClr val="000000"/>
                        </a:solidFill>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000000"/>
                        </a:solidFill>
                        <a:latin typeface="メイリオ" panose="020B0604030504040204" pitchFamily="50" charset="-128"/>
                        <a:ea typeface="メイリオ" panose="020B0604030504040204" pitchFamily="50" charset="-128"/>
                      </a:endParaRPr>
                    </a:p>
                  </a:txBody>
                  <a:tcPr anchor="ctr"/>
                </a:tc>
                <a:tc gridSpan="2">
                  <a:txBody>
                    <a:bodyPr/>
                    <a:lstStyle/>
                    <a:p>
                      <a:r>
                        <a:rPr lang="en-US" altLang="ja-JP" sz="1000" b="1" dirty="0">
                          <a:solidFill>
                            <a:srgbClr val="000000"/>
                          </a:solidFill>
                          <a:latin typeface="メイリオ" panose="020B0604030504040204" pitchFamily="50" charset="-128"/>
                          <a:ea typeface="メイリオ" panose="020B0604030504040204" pitchFamily="50" charset="-128"/>
                        </a:rPr>
                        <a:t>1/2</a:t>
                      </a:r>
                      <a:r>
                        <a:rPr lang="ja-JP" altLang="en-US" sz="1000" b="1" dirty="0">
                          <a:solidFill>
                            <a:srgbClr val="000000"/>
                          </a:solidFill>
                          <a:latin typeface="メイリオ" panose="020B0604030504040204" pitchFamily="50" charset="-128"/>
                          <a:ea typeface="メイリオ" panose="020B0604030504040204" pitchFamily="50" charset="-128"/>
                        </a:rPr>
                        <a:t>袋（</a:t>
                      </a:r>
                      <a:r>
                        <a:rPr lang="en-US" altLang="ja-JP" sz="1000" b="1" dirty="0">
                          <a:solidFill>
                            <a:srgbClr val="000000"/>
                          </a:solidFill>
                          <a:latin typeface="メイリオ" panose="020B0604030504040204" pitchFamily="50" charset="-128"/>
                          <a:ea typeface="メイリオ" panose="020B0604030504040204" pitchFamily="50" charset="-128"/>
                        </a:rPr>
                        <a:t>75g</a:t>
                      </a:r>
                      <a:r>
                        <a:rPr lang="ja-JP" altLang="en-US" sz="1000" b="1" dirty="0">
                          <a:solidFill>
                            <a:srgbClr val="000000"/>
                          </a:solidFill>
                          <a:latin typeface="メイリオ" panose="020B0604030504040204" pitchFamily="50" charset="-128"/>
                          <a:ea typeface="メイリオ" panose="020B0604030504040204" pitchFamily="50" charset="-128"/>
                        </a:rPr>
                        <a:t>程度）</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593015559"/>
                  </a:ext>
                </a:extLst>
              </a:tr>
              <a:tr h="2825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000000"/>
                          </a:solidFill>
                          <a:latin typeface="メイリオ" panose="020B0604030504040204" pitchFamily="50" charset="-128"/>
                          <a:ea typeface="メイリオ" panose="020B0604030504040204" pitchFamily="50" charset="-128"/>
                        </a:rPr>
                        <a:t>オクラ　</a:t>
                      </a:r>
                      <a:endParaRPr lang="en-US" altLang="ja-JP" sz="1000" b="1" dirty="0">
                        <a:solidFill>
                          <a:srgbClr val="000000"/>
                        </a:solidFill>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000000"/>
                        </a:solidFill>
                        <a:latin typeface="メイリオ" panose="020B0604030504040204" pitchFamily="50" charset="-128"/>
                        <a:ea typeface="メイリオ" panose="020B0604030504040204" pitchFamily="50" charset="-128"/>
                      </a:endParaRPr>
                    </a:p>
                  </a:txBody>
                  <a:tcPr anchor="ctr"/>
                </a:tc>
                <a:tc gridSpan="2">
                  <a:txBody>
                    <a:bodyPr/>
                    <a:lstStyle/>
                    <a:p>
                      <a:r>
                        <a:rPr lang="en-US" altLang="ja-JP" sz="1000" b="1" dirty="0">
                          <a:solidFill>
                            <a:srgbClr val="000000"/>
                          </a:solidFill>
                          <a:latin typeface="メイリオ" panose="020B0604030504040204" pitchFamily="50" charset="-128"/>
                          <a:ea typeface="メイリオ" panose="020B0604030504040204" pitchFamily="50" charset="-128"/>
                        </a:rPr>
                        <a:t>3</a:t>
                      </a:r>
                      <a:r>
                        <a:rPr lang="ja-JP" altLang="en-US" sz="1000" b="1" dirty="0">
                          <a:solidFill>
                            <a:srgbClr val="000000"/>
                          </a:solidFill>
                          <a:latin typeface="メイリオ" panose="020B0604030504040204" pitchFamily="50" charset="-128"/>
                          <a:ea typeface="メイリオ" panose="020B0604030504040204" pitchFamily="50" charset="-128"/>
                        </a:rPr>
                        <a:t>本（</a:t>
                      </a:r>
                      <a:r>
                        <a:rPr lang="en-US" altLang="ja-JP" sz="1000" b="1" dirty="0">
                          <a:solidFill>
                            <a:srgbClr val="000000"/>
                          </a:solidFill>
                          <a:latin typeface="メイリオ" panose="020B0604030504040204" pitchFamily="50" charset="-128"/>
                          <a:ea typeface="メイリオ" panose="020B0604030504040204" pitchFamily="50" charset="-128"/>
                        </a:rPr>
                        <a:t>30g</a:t>
                      </a:r>
                      <a:r>
                        <a:rPr lang="ja-JP" altLang="en-US" sz="1000" b="1" dirty="0">
                          <a:solidFill>
                            <a:srgbClr val="000000"/>
                          </a:solidFill>
                          <a:latin typeface="メイリオ" panose="020B0604030504040204" pitchFamily="50" charset="-128"/>
                          <a:ea typeface="メイリオ" panose="020B0604030504040204" pitchFamily="50" charset="-128"/>
                        </a:rPr>
                        <a:t>程度）</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3590855946"/>
                  </a:ext>
                </a:extLst>
              </a:tr>
              <a:tr h="2825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000000"/>
                          </a:solidFill>
                          <a:latin typeface="メイリオ" panose="020B0604030504040204" pitchFamily="50" charset="-128"/>
                          <a:ea typeface="メイリオ" panose="020B0604030504040204" pitchFamily="50" charset="-128"/>
                        </a:rPr>
                        <a:t>ジャガイモ　</a:t>
                      </a:r>
                      <a:endParaRPr lang="en-US" altLang="ja-JP" sz="1000" b="1" dirty="0">
                        <a:solidFill>
                          <a:srgbClr val="000000"/>
                        </a:solidFill>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rgbClr val="000000"/>
                        </a:solidFill>
                        <a:latin typeface="メイリオ" panose="020B0604030504040204" pitchFamily="50" charset="-128"/>
                        <a:ea typeface="メイリオ" panose="020B0604030504040204" pitchFamily="50" charset="-128"/>
                      </a:endParaRPr>
                    </a:p>
                  </a:txBody>
                  <a:tcPr anchor="ctr"/>
                </a:tc>
                <a:tc gridSpan="2">
                  <a:txBody>
                    <a:bodyPr/>
                    <a:lstStyle/>
                    <a:p>
                      <a:r>
                        <a:rPr lang="en-US" altLang="ja-JP" sz="1000" b="1" dirty="0">
                          <a:solidFill>
                            <a:srgbClr val="000000"/>
                          </a:solidFill>
                          <a:latin typeface="メイリオ" panose="020B0604030504040204" pitchFamily="50" charset="-128"/>
                          <a:ea typeface="メイリオ" panose="020B0604030504040204" pitchFamily="50" charset="-128"/>
                        </a:rPr>
                        <a:t>200g</a:t>
                      </a:r>
                      <a:r>
                        <a:rPr lang="ja-JP" altLang="en-US" sz="1000" b="1" dirty="0">
                          <a:solidFill>
                            <a:srgbClr val="000000"/>
                          </a:solidFill>
                          <a:latin typeface="メイリオ" panose="020B0604030504040204" pitchFamily="50" charset="-128"/>
                          <a:ea typeface="メイリオ" panose="020B0604030504040204" pitchFamily="50" charset="-128"/>
                        </a:rPr>
                        <a:t>（大</a:t>
                      </a:r>
                      <a:r>
                        <a:rPr lang="en-US" altLang="ja-JP" sz="1000" b="1" dirty="0">
                          <a:solidFill>
                            <a:srgbClr val="000000"/>
                          </a:solidFill>
                          <a:latin typeface="メイリオ" panose="020B0604030504040204" pitchFamily="50" charset="-128"/>
                          <a:ea typeface="メイリオ" panose="020B0604030504040204" pitchFamily="50" charset="-128"/>
                        </a:rPr>
                        <a:t>1</a:t>
                      </a:r>
                      <a:r>
                        <a:rPr lang="ja-JP" altLang="en-US" sz="1000" b="1" dirty="0">
                          <a:solidFill>
                            <a:srgbClr val="000000"/>
                          </a:solidFill>
                          <a:latin typeface="メイリオ" panose="020B0604030504040204" pitchFamily="50" charset="-128"/>
                          <a:ea typeface="メイリオ" panose="020B0604030504040204" pitchFamily="50" charset="-128"/>
                        </a:rPr>
                        <a:t>個程度）</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1956299102"/>
                  </a:ext>
                </a:extLst>
              </a:tr>
              <a:tr h="28257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dirty="0">
                        <a:solidFill>
                          <a:srgbClr val="000000"/>
                        </a:solidFill>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extLst>
                  <a:ext uri="{0D108BD9-81ED-4DB2-BD59-A6C34878D82A}">
                    <a16:rowId xmlns:a16="http://schemas.microsoft.com/office/drawing/2014/main" val="2186219528"/>
                  </a:ext>
                </a:extLst>
              </a:tr>
              <a:tr h="282577">
                <a:tc>
                  <a:txBody>
                    <a:bodyPr/>
                    <a:lstStyle/>
                    <a:p>
                      <a:r>
                        <a:rPr kumimoji="1" lang="en-US" altLang="ja-JP" sz="1000" b="1" dirty="0">
                          <a:latin typeface="メイリオ" panose="020B0604030504040204" pitchFamily="50" charset="-128"/>
                          <a:ea typeface="メイリオ" panose="020B0604030504040204" pitchFamily="50" charset="-128"/>
                        </a:rPr>
                        <a:t>A</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gridSpan="2">
                  <a:txBody>
                    <a:bodyPr/>
                    <a:lstStyle/>
                    <a:p>
                      <a:r>
                        <a:rPr kumimoji="1" lang="ja-JP" altLang="en-US" sz="1000" b="1">
                          <a:latin typeface="メイリオ" panose="020B0604030504040204" pitchFamily="50" charset="-128"/>
                          <a:ea typeface="メイリオ" panose="020B0604030504040204" pitchFamily="50" charset="-128"/>
                        </a:rPr>
                        <a:t>炒りゴマ</a:t>
                      </a:r>
                      <a:endParaRPr kumimoji="1" lang="ja-JP" altLang="en-US" sz="1900" b="1"/>
                    </a:p>
                  </a:txBody>
                  <a:tcPr marL="94194" marR="94194" marT="47097" marB="47097" anchor="ctr"/>
                </a:tc>
                <a:tc hMerge="1">
                  <a:txBody>
                    <a:bodyPr/>
                    <a:lstStyle/>
                    <a:p>
                      <a:endParaRPr kumimoji="1" lang="ja-JP" altLang="en-US"/>
                    </a:p>
                  </a:txBody>
                  <a:tcPr anchor="ctr"/>
                </a:tc>
                <a:tc gridSpan="2">
                  <a:txBody>
                    <a:bodyPr/>
                    <a:lstStyle/>
                    <a:p>
                      <a:r>
                        <a:rPr kumimoji="1" lang="ja-JP" altLang="en-US" sz="1000" b="1" dirty="0">
                          <a:latin typeface="メイリオ" panose="020B0604030504040204" pitchFamily="50" charset="-128"/>
                          <a:ea typeface="メイリオ" panose="020B0604030504040204" pitchFamily="50" charset="-128"/>
                        </a:rPr>
                        <a:t>大さじ</a:t>
                      </a:r>
                      <a:r>
                        <a:rPr kumimoji="1" lang="en-US" altLang="ja-JP" sz="1000" b="1" dirty="0">
                          <a:latin typeface="メイリオ" panose="020B0604030504040204" pitchFamily="50" charset="-128"/>
                          <a:ea typeface="メイリオ" panose="020B0604030504040204" pitchFamily="50" charset="-128"/>
                        </a:rPr>
                        <a:t>1/2</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2050547727"/>
                  </a:ext>
                </a:extLst>
              </a:tr>
              <a:tr h="282577">
                <a:tc>
                  <a:txBody>
                    <a:bodyPr/>
                    <a:lstStyle/>
                    <a:p>
                      <a:endParaRPr kumimoji="1" lang="ja-JP" altLang="en-US" sz="1000" b="1">
                        <a:latin typeface="メイリオ" panose="020B0604030504040204" pitchFamily="50" charset="-128"/>
                        <a:ea typeface="メイリオ" panose="020B0604030504040204" pitchFamily="50" charset="-128"/>
                      </a:endParaRPr>
                    </a:p>
                  </a:txBody>
                  <a:tcPr marL="94194" marR="94194" marT="47097" marB="47097" anchor="ctr">
                    <a:noFill/>
                  </a:tcPr>
                </a:tc>
                <a:tc gridSpan="2">
                  <a:txBody>
                    <a:bodyPr/>
                    <a:lstStyle/>
                    <a:p>
                      <a:r>
                        <a:rPr kumimoji="1" lang="ja-JP" altLang="en-US" sz="1000" b="1">
                          <a:latin typeface="メイリオ" panose="020B0604030504040204" pitchFamily="50" charset="-128"/>
                          <a:ea typeface="メイリオ" panose="020B0604030504040204" pitchFamily="50" charset="-128"/>
                        </a:rPr>
                        <a:t>麺つゆ</a:t>
                      </a:r>
                      <a:endParaRPr kumimoji="1" lang="ja-JP" altLang="en-US" sz="1900" b="1"/>
                    </a:p>
                  </a:txBody>
                  <a:tcPr marL="94194" marR="94194" marT="47097" marB="47097" anchor="ctr"/>
                </a:tc>
                <a:tc hMerge="1">
                  <a:txBody>
                    <a:bodyPr/>
                    <a:lstStyle/>
                    <a:p>
                      <a:endParaRPr kumimoji="1" lang="ja-JP" altLang="en-US"/>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メイリオ" panose="020B0604030504040204" pitchFamily="50" charset="-128"/>
                          <a:ea typeface="メイリオ" panose="020B0604030504040204" pitchFamily="50" charset="-128"/>
                        </a:rPr>
                        <a:t>大さじ</a:t>
                      </a:r>
                      <a:r>
                        <a:rPr kumimoji="1" lang="en-US" altLang="ja-JP" sz="1000" b="1" dirty="0">
                          <a:latin typeface="メイリオ" panose="020B0604030504040204" pitchFamily="50" charset="-128"/>
                          <a:ea typeface="メイリオ" panose="020B0604030504040204" pitchFamily="50" charset="-128"/>
                        </a:rPr>
                        <a:t>1/2</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3524206311"/>
                  </a:ext>
                </a:extLst>
              </a:tr>
              <a:tr h="282577">
                <a:tc>
                  <a:txBody>
                    <a:bodyPr/>
                    <a:lstStyle/>
                    <a:p>
                      <a:endParaRPr kumimoji="1" lang="ja-JP" altLang="en-US" sz="1000" b="1">
                        <a:latin typeface="メイリオ" panose="020B0604030504040204" pitchFamily="50" charset="-128"/>
                        <a:ea typeface="メイリオ" panose="020B0604030504040204" pitchFamily="50" charset="-128"/>
                      </a:endParaRPr>
                    </a:p>
                  </a:txBody>
                  <a:tcPr marL="94194" marR="94194" marT="47097" marB="47097" anchor="ctr">
                    <a:noFill/>
                  </a:tcPr>
                </a:tc>
                <a:tc gridSpan="2">
                  <a:txBody>
                    <a:bodyPr/>
                    <a:lstStyle/>
                    <a:p>
                      <a:r>
                        <a:rPr kumimoji="1" lang="ja-JP" altLang="en-US" sz="1000" b="1" dirty="0">
                          <a:latin typeface="メイリオ" panose="020B0604030504040204" pitchFamily="50" charset="-128"/>
                          <a:ea typeface="メイリオ" panose="020B0604030504040204" pitchFamily="50" charset="-128"/>
                        </a:rPr>
                        <a:t>溶き卵</a:t>
                      </a:r>
                      <a:endParaRPr kumimoji="1" lang="ja-JP" altLang="en-US" sz="1900" b="1" dirty="0"/>
                    </a:p>
                  </a:txBody>
                  <a:tcPr marL="94194" marR="94194" marT="47097" marB="47097" anchor="ctr"/>
                </a:tc>
                <a:tc hMerge="1">
                  <a:txBody>
                    <a:bodyPr/>
                    <a:lstStyle/>
                    <a:p>
                      <a:endParaRPr kumimoji="1" lang="ja-JP" altLang="en-US"/>
                    </a:p>
                  </a:txBody>
                  <a:tcPr anchor="ctr"/>
                </a:tc>
                <a:tc gridSpan="2">
                  <a:txBody>
                    <a:bodyPr/>
                    <a:lstStyle/>
                    <a:p>
                      <a:r>
                        <a:rPr kumimoji="1" lang="en-US" altLang="ja-JP" sz="1000" b="1" dirty="0">
                          <a:latin typeface="メイリオ" panose="020B0604030504040204" pitchFamily="50" charset="-128"/>
                          <a:ea typeface="メイリオ" panose="020B0604030504040204" pitchFamily="50" charset="-128"/>
                        </a:rPr>
                        <a:t>1/2</a:t>
                      </a:r>
                      <a:r>
                        <a:rPr kumimoji="1" lang="ja-JP" altLang="en-US" sz="1000" b="1" dirty="0">
                          <a:latin typeface="メイリオ" panose="020B0604030504040204" pitchFamily="50" charset="-128"/>
                          <a:ea typeface="メイリオ" panose="020B0604030504040204" pitchFamily="50" charset="-128"/>
                        </a:rPr>
                        <a:t>個分</a:t>
                      </a: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3645883533"/>
                  </a:ext>
                </a:extLst>
              </a:tr>
              <a:tr h="282577">
                <a:tc>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gridSpan="2">
                  <a:txBody>
                    <a:bodyPr/>
                    <a:lstStyle/>
                    <a:p>
                      <a:r>
                        <a:rPr kumimoji="1" lang="ja-JP" altLang="en-US" sz="1000" b="1" dirty="0">
                          <a:latin typeface="メイリオ" panose="020B0604030504040204" pitchFamily="50" charset="-128"/>
                          <a:ea typeface="メイリオ" panose="020B0604030504040204" pitchFamily="50" charset="-128"/>
                        </a:rPr>
                        <a:t>牛乳</a:t>
                      </a:r>
                      <a:endParaRPr kumimoji="1" lang="ja-JP" altLang="en-US" sz="1900" b="1" dirty="0"/>
                    </a:p>
                  </a:txBody>
                  <a:tcPr marL="94194" marR="94194" marT="47097" marB="47097" anchor="ctr"/>
                </a:tc>
                <a:tc hMerge="1">
                  <a:txBody>
                    <a:bodyPr/>
                    <a:lstStyle/>
                    <a:p>
                      <a:endParaRPr kumimoji="1" lang="ja-JP" altLang="en-US" dirty="0"/>
                    </a:p>
                  </a:txBody>
                  <a:tcPr anchor="ctr"/>
                </a:tc>
                <a:tc gridSpan="2">
                  <a:txBody>
                    <a:bodyPr/>
                    <a:lstStyle/>
                    <a:p>
                      <a:r>
                        <a:rPr kumimoji="1" lang="en-US" altLang="ja-JP" sz="1000" b="1" dirty="0">
                          <a:latin typeface="メイリオ" panose="020B0604030504040204" pitchFamily="50" charset="-128"/>
                          <a:ea typeface="メイリオ" panose="020B0604030504040204" pitchFamily="50" charset="-128"/>
                        </a:rPr>
                        <a:t>50ml</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2276753999"/>
                  </a:ext>
                </a:extLst>
              </a:tr>
              <a:tr h="282577">
                <a:tc gridSpan="3">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extLst>
                  <a:ext uri="{0D108BD9-81ED-4DB2-BD59-A6C34878D82A}">
                    <a16:rowId xmlns:a16="http://schemas.microsoft.com/office/drawing/2014/main" val="1119597864"/>
                  </a:ext>
                </a:extLst>
              </a:tr>
              <a:tr h="282577">
                <a:tc gridSpan="3">
                  <a:txBody>
                    <a:bodyPr/>
                    <a:lstStyle/>
                    <a:p>
                      <a:r>
                        <a:rPr kumimoji="1" lang="ja-JP" altLang="en-US" sz="1000" b="1" dirty="0">
                          <a:latin typeface="メイリオ" panose="020B0604030504040204" pitchFamily="50" charset="-128"/>
                          <a:ea typeface="メイリオ" panose="020B0604030504040204" pitchFamily="50" charset="-128"/>
                        </a:rPr>
                        <a:t>薄力粉</a:t>
                      </a:r>
                    </a:p>
                  </a:txBody>
                  <a:tcPr marL="94194" marR="94194" marT="47097" marB="47097" anchor="ctr"/>
                </a:tc>
                <a:tc hMerge="1">
                  <a:txBody>
                    <a:bodyPr/>
                    <a:lstStyle/>
                    <a:p>
                      <a:endParaRPr kumimoji="1" lang="ja-JP" altLang="en-US"/>
                    </a:p>
                  </a:txBody>
                  <a:tcP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gridSpan="2">
                  <a:txBody>
                    <a:bodyPr/>
                    <a:lstStyle/>
                    <a:p>
                      <a:r>
                        <a:rPr kumimoji="1" lang="en-US" altLang="ja-JP" sz="1000" b="1" dirty="0">
                          <a:latin typeface="メイリオ" panose="020B0604030504040204" pitchFamily="50" charset="-128"/>
                          <a:ea typeface="メイリオ" panose="020B0604030504040204" pitchFamily="50" charset="-128"/>
                        </a:rPr>
                        <a:t>25g</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2575820691"/>
                  </a:ext>
                </a:extLst>
              </a:tr>
              <a:tr h="282577">
                <a:tc gridSpan="3">
                  <a:txBody>
                    <a:bodyPr/>
                    <a:lstStyle/>
                    <a:p>
                      <a:r>
                        <a:rPr kumimoji="1" lang="ja-JP" altLang="en-US" sz="1000" b="1" dirty="0">
                          <a:latin typeface="メイリオ" panose="020B0604030504040204" pitchFamily="50" charset="-128"/>
                          <a:ea typeface="メイリオ" panose="020B0604030504040204" pitchFamily="50" charset="-128"/>
                        </a:rPr>
                        <a:t>ごま油</a:t>
                      </a:r>
                    </a:p>
                  </a:txBody>
                  <a:tcPr marL="94194" marR="94194" marT="47097" marB="47097" anchor="ctr"/>
                </a:tc>
                <a:tc hMerge="1">
                  <a:txBody>
                    <a:bodyPr/>
                    <a:lstStyle/>
                    <a:p>
                      <a:endParaRPr kumimoji="1" lang="ja-JP" altLang="en-US"/>
                    </a:p>
                  </a:txBody>
                  <a:tcP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gridSpan="2">
                  <a:txBody>
                    <a:bodyPr/>
                    <a:lstStyle/>
                    <a:p>
                      <a:r>
                        <a:rPr kumimoji="1" lang="ja-JP" altLang="en-US" sz="1000" b="1" dirty="0">
                          <a:latin typeface="メイリオ" panose="020B0604030504040204" pitchFamily="50" charset="-128"/>
                          <a:ea typeface="メイリオ" panose="020B0604030504040204" pitchFamily="50" charset="-128"/>
                        </a:rPr>
                        <a:t>大さじ１</a:t>
                      </a:r>
                      <a:r>
                        <a:rPr kumimoji="1" lang="en-US" altLang="ja-JP" sz="1000" b="1" dirty="0">
                          <a:latin typeface="メイリオ" panose="020B0604030504040204" pitchFamily="50" charset="-128"/>
                          <a:ea typeface="メイリオ" panose="020B0604030504040204" pitchFamily="50" charset="-128"/>
                        </a:rPr>
                        <a:t>/2</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tc hMerge="1">
                  <a:txBody>
                    <a:bodyPr/>
                    <a:lstStyle/>
                    <a:p>
                      <a:endParaRPr kumimoji="1" lang="ja-JP" altLang="en-US"/>
                    </a:p>
                  </a:txBody>
                  <a:tcPr/>
                </a:tc>
                <a:extLst>
                  <a:ext uri="{0D108BD9-81ED-4DB2-BD59-A6C34878D82A}">
                    <a16:rowId xmlns:a16="http://schemas.microsoft.com/office/drawing/2014/main" val="2731687681"/>
                  </a:ext>
                </a:extLst>
              </a:tr>
              <a:tr h="282577">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extLst>
                  <a:ext uri="{0D108BD9-81ED-4DB2-BD59-A6C34878D82A}">
                    <a16:rowId xmlns:a16="http://schemas.microsoft.com/office/drawing/2014/main" val="2913902981"/>
                  </a:ext>
                </a:extLst>
              </a:tr>
              <a:tr h="291855">
                <a:tc gridSpan="2">
                  <a:txBody>
                    <a:bodyPr/>
                    <a:lstStyle/>
                    <a:p>
                      <a:r>
                        <a:rPr kumimoji="1" lang="ja-JP" altLang="en-US" sz="1000" b="1" dirty="0">
                          <a:latin typeface="メイリオ" panose="020B0604030504040204" pitchFamily="50" charset="-128"/>
                          <a:ea typeface="メイリオ" panose="020B0604030504040204" pitchFamily="50" charset="-128"/>
                        </a:rPr>
                        <a:t>たれ</a:t>
                      </a:r>
                    </a:p>
                  </a:txBody>
                  <a:tcPr marL="94194" marR="94194" marT="47097" marB="47097"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gridSpan="2">
                  <a:txBody>
                    <a:bodyPr/>
                    <a:lstStyle/>
                    <a:p>
                      <a:r>
                        <a:rPr kumimoji="1" lang="ja-JP" altLang="en-US" sz="1000" b="1" dirty="0">
                          <a:latin typeface="メイリオ" panose="020B0604030504040204" pitchFamily="50" charset="-128"/>
                          <a:ea typeface="メイリオ" panose="020B0604030504040204" pitchFamily="50" charset="-128"/>
                        </a:rPr>
                        <a:t>濃口しょうゆ</a:t>
                      </a:r>
                    </a:p>
                  </a:txBody>
                  <a:tcPr marL="94194" marR="94194" marT="47097" marB="47097"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000" b="1" dirty="0">
                          <a:latin typeface="メイリオ" panose="020B0604030504040204" pitchFamily="50" charset="-128"/>
                          <a:ea typeface="メイリオ" panose="020B0604030504040204" pitchFamily="50" charset="-128"/>
                        </a:rPr>
                        <a:t>大さじ</a:t>
                      </a:r>
                      <a:r>
                        <a:rPr kumimoji="1" lang="en-US" altLang="ja-JP" sz="1000" b="1" dirty="0">
                          <a:latin typeface="メイリオ" panose="020B0604030504040204" pitchFamily="50" charset="-128"/>
                          <a:ea typeface="メイリオ" panose="020B0604030504040204" pitchFamily="50" charset="-128"/>
                        </a:rPr>
                        <a:t>1</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extLst>
                  <a:ext uri="{0D108BD9-81ED-4DB2-BD59-A6C34878D82A}">
                    <a16:rowId xmlns:a16="http://schemas.microsoft.com/office/drawing/2014/main" val="814605396"/>
                  </a:ext>
                </a:extLst>
              </a:tr>
              <a:tr h="282577">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gridSpan="2">
                  <a:txBody>
                    <a:bodyPr/>
                    <a:lstStyle/>
                    <a:p>
                      <a:r>
                        <a:rPr kumimoji="1" lang="ja-JP" altLang="en-US" sz="1000" b="1" dirty="0">
                          <a:latin typeface="メイリオ" panose="020B0604030504040204" pitchFamily="50" charset="-128"/>
                          <a:ea typeface="メイリオ" panose="020B0604030504040204" pitchFamily="50" charset="-128"/>
                        </a:rPr>
                        <a:t>酢</a:t>
                      </a:r>
                    </a:p>
                  </a:txBody>
                  <a:tcPr marL="94194" marR="94194" marT="47097" marB="47097"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000" b="1" dirty="0">
                          <a:latin typeface="メイリオ" panose="020B0604030504040204" pitchFamily="50" charset="-128"/>
                          <a:ea typeface="メイリオ" panose="020B0604030504040204" pitchFamily="50" charset="-128"/>
                        </a:rPr>
                        <a:t>大さじ</a:t>
                      </a:r>
                      <a:r>
                        <a:rPr kumimoji="1" lang="en-US" altLang="ja-JP" sz="1000" b="1" dirty="0">
                          <a:latin typeface="メイリオ" panose="020B0604030504040204" pitchFamily="50" charset="-128"/>
                          <a:ea typeface="メイリオ" panose="020B0604030504040204" pitchFamily="50" charset="-128"/>
                        </a:rPr>
                        <a:t>1</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extLst>
                  <a:ext uri="{0D108BD9-81ED-4DB2-BD59-A6C34878D82A}">
                    <a16:rowId xmlns:a16="http://schemas.microsoft.com/office/drawing/2014/main" val="2689743576"/>
                  </a:ext>
                </a:extLst>
              </a:tr>
              <a:tr h="282577">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gridSpan="2">
                  <a:txBody>
                    <a:bodyPr/>
                    <a:lstStyle/>
                    <a:p>
                      <a:r>
                        <a:rPr kumimoji="1" lang="ja-JP" altLang="en-US" sz="1000" b="1" dirty="0">
                          <a:latin typeface="メイリオ" panose="020B0604030504040204" pitchFamily="50" charset="-128"/>
                          <a:ea typeface="メイリオ" panose="020B0604030504040204" pitchFamily="50" charset="-128"/>
                        </a:rPr>
                        <a:t>ごま油</a:t>
                      </a:r>
                    </a:p>
                  </a:txBody>
                  <a:tcPr marL="94194" marR="94194" marT="47097" marB="47097"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000" b="1" dirty="0">
                          <a:latin typeface="メイリオ" panose="020B0604030504040204" pitchFamily="50" charset="-128"/>
                          <a:ea typeface="メイリオ" panose="020B0604030504040204" pitchFamily="50" charset="-128"/>
                        </a:rPr>
                        <a:t>大さじ</a:t>
                      </a:r>
                      <a:r>
                        <a:rPr kumimoji="1" lang="en-US" altLang="ja-JP" sz="1000" b="1" dirty="0">
                          <a:latin typeface="メイリオ" panose="020B0604030504040204" pitchFamily="50" charset="-128"/>
                          <a:ea typeface="メイリオ" panose="020B0604030504040204" pitchFamily="50" charset="-128"/>
                        </a:rPr>
                        <a:t>1</a:t>
                      </a:r>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tc>
                <a:extLst>
                  <a:ext uri="{0D108BD9-81ED-4DB2-BD59-A6C34878D82A}">
                    <a16:rowId xmlns:a16="http://schemas.microsoft.com/office/drawing/2014/main" val="1872807510"/>
                  </a:ext>
                </a:extLst>
              </a:tr>
              <a:tr h="282577">
                <a:tc gridSpan="2">
                  <a:txBody>
                    <a:bodyPr/>
                    <a:lstStyle/>
                    <a:p>
                      <a:endParaRPr kumimoji="1" lang="ja-JP" altLang="en-US" sz="1000" b="1" dirty="0">
                        <a:latin typeface="メイリオ" panose="020B0604030504040204" pitchFamily="50" charset="-128"/>
                        <a:ea typeface="メイリオ" panose="020B0604030504040204" pitchFamily="50" charset="-128"/>
                      </a:endParaRPr>
                    </a:p>
                  </a:txBody>
                  <a:tcPr marL="94194" marR="94194" marT="47097" marB="47097" anchor="ctr">
                    <a:noFill/>
                  </a:tcPr>
                </a:tc>
                <a:tc hMerge="1">
                  <a:txBody>
                    <a:bodyPr/>
                    <a:lstStyle/>
                    <a:p>
                      <a:endParaRPr kumimoji="1" lang="ja-JP" altLang="en-US"/>
                    </a:p>
                  </a:txBody>
                  <a:tcPr/>
                </a:tc>
                <a:tc gridSpan="3">
                  <a:txBody>
                    <a:bodyPr/>
                    <a:lstStyle/>
                    <a:p>
                      <a:r>
                        <a:rPr kumimoji="1" lang="ja-JP" altLang="en-US" sz="1000" b="1" dirty="0">
                          <a:latin typeface="メイリオ" panose="020B0604030504040204" pitchFamily="50" charset="-128"/>
                          <a:ea typeface="メイリオ" panose="020B0604030504040204" pitchFamily="50" charset="-128"/>
                        </a:rPr>
                        <a:t>（鷹の爪　お好みで適量）</a:t>
                      </a:r>
                    </a:p>
                  </a:txBody>
                  <a:tcPr marL="94194" marR="94194" marT="47097" marB="47097"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885938335"/>
                  </a:ext>
                </a:extLst>
              </a:tr>
            </a:tbl>
          </a:graphicData>
        </a:graphic>
      </p:graphicFrame>
      <p:pic>
        <p:nvPicPr>
          <p:cNvPr id="17" name="図 16" descr="皿の上の料理&#10;&#10;自動的に生成された説明">
            <a:extLst>
              <a:ext uri="{FF2B5EF4-FFF2-40B4-BE49-F238E27FC236}">
                <a16:creationId xmlns:a16="http://schemas.microsoft.com/office/drawing/2014/main" id="{37B0FC81-D331-4F9B-9F63-2BEF220CC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416" y="4455313"/>
            <a:ext cx="2657482" cy="1770952"/>
          </a:xfrm>
          <a:prstGeom prst="rect">
            <a:avLst/>
          </a:prstGeom>
        </p:spPr>
      </p:pic>
      <p:sp>
        <p:nvSpPr>
          <p:cNvPr id="19" name="テキスト ボックス 18">
            <a:extLst>
              <a:ext uri="{FF2B5EF4-FFF2-40B4-BE49-F238E27FC236}">
                <a16:creationId xmlns:a16="http://schemas.microsoft.com/office/drawing/2014/main" id="{18DBB113-2643-4F07-AF33-E6C65CAA65AE}"/>
              </a:ext>
            </a:extLst>
          </p:cNvPr>
          <p:cNvSpPr txBox="1"/>
          <p:nvPr/>
        </p:nvSpPr>
        <p:spPr>
          <a:xfrm>
            <a:off x="3726228" y="1410075"/>
            <a:ext cx="5455871" cy="3000821"/>
          </a:xfrm>
          <a:prstGeom prst="rect">
            <a:avLst/>
          </a:prstGeom>
          <a:noFill/>
        </p:spPr>
        <p:txBody>
          <a:bodyPr wrap="square" rtlCol="0">
            <a:spAutoFit/>
          </a:bodyPr>
          <a:lstStyle/>
          <a:p>
            <a:r>
              <a:rPr kumimoji="1" lang="ja-JP" altLang="en-US" sz="1400" b="1" u="sng" dirty="0">
                <a:latin typeface="メイリオ" panose="020B0604030504040204" pitchFamily="50" charset="-128"/>
                <a:ea typeface="メイリオ" panose="020B0604030504040204" pitchFamily="50" charset="-128"/>
              </a:rPr>
              <a:t>作り方</a:t>
            </a:r>
            <a:endParaRPr kumimoji="1" lang="en-US" altLang="ja-JP" sz="1400" b="1" u="sng" dirty="0">
              <a:latin typeface="メイリオ" panose="020B0604030504040204" pitchFamily="50" charset="-128"/>
              <a:ea typeface="メイリオ" panose="020B0604030504040204" pitchFamily="50" charset="-128"/>
            </a:endParaRPr>
          </a:p>
          <a:p>
            <a:endParaRPr kumimoji="1" lang="en-US" altLang="ja-JP" sz="5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１．モロヘイヤは、茎部分の下</a:t>
            </a:r>
            <a:r>
              <a:rPr kumimoji="1" lang="en-US" altLang="ja-JP" sz="1200" b="1" dirty="0">
                <a:latin typeface="メイリオ" panose="020B0604030504040204" pitchFamily="50" charset="-128"/>
                <a:ea typeface="メイリオ" panose="020B0604030504040204" pitchFamily="50" charset="-128"/>
              </a:rPr>
              <a:t>3</a:t>
            </a:r>
            <a:r>
              <a:rPr kumimoji="1" lang="ja-JP" altLang="en-US" sz="1200" b="1" dirty="0">
                <a:latin typeface="メイリオ" panose="020B0604030504040204" pitchFamily="50" charset="-128"/>
                <a:ea typeface="メイリオ" panose="020B0604030504040204" pitchFamily="50" charset="-128"/>
              </a:rPr>
              <a:t>分の</a:t>
            </a:r>
            <a:r>
              <a:rPr kumimoji="1" lang="en-US" altLang="ja-JP" sz="1200" b="1" dirty="0">
                <a:latin typeface="メイリオ" panose="020B0604030504040204" pitchFamily="50" charset="-128"/>
                <a:ea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rPr>
              <a:t>程度を切り落とし、</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　　残りの部分をみじん切りにし、耐熱皿に入れラップをかけて、</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　　</a:t>
            </a:r>
            <a:r>
              <a:rPr kumimoji="1" lang="en-US" altLang="ja-JP" sz="1200" b="1" dirty="0">
                <a:latin typeface="メイリオ" panose="020B0604030504040204" pitchFamily="50" charset="-128"/>
                <a:ea typeface="メイリオ" panose="020B0604030504040204" pitchFamily="50" charset="-128"/>
              </a:rPr>
              <a:t>600w1</a:t>
            </a:r>
            <a:r>
              <a:rPr kumimoji="1" lang="ja-JP" altLang="en-US" sz="1200" b="1" dirty="0">
                <a:latin typeface="メイリオ" panose="020B0604030504040204" pitchFamily="50" charset="-128"/>
                <a:ea typeface="メイリオ" panose="020B0604030504040204" pitchFamily="50" charset="-128"/>
              </a:rPr>
              <a:t>分程度加熱する。</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２．オクラはみじん切り、ジャガイモは皮をむいてすりおろす。</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３．１と２、</a:t>
            </a:r>
            <a:r>
              <a:rPr kumimoji="1" lang="en-US" altLang="ja-JP" sz="1200" b="1" dirty="0">
                <a:latin typeface="メイリオ" panose="020B0604030504040204" pitchFamily="50" charset="-128"/>
                <a:ea typeface="メイリオ" panose="020B0604030504040204" pitchFamily="50" charset="-128"/>
              </a:rPr>
              <a:t>A</a:t>
            </a:r>
            <a:r>
              <a:rPr kumimoji="1" lang="ja-JP" altLang="en-US" sz="1200" b="1" dirty="0">
                <a:latin typeface="メイリオ" panose="020B0604030504040204" pitchFamily="50" charset="-128"/>
                <a:ea typeface="メイリオ" panose="020B0604030504040204" pitchFamily="50" charset="-128"/>
              </a:rPr>
              <a:t>を混ぜ合わせ、薄力粉も加えてよく混ぜる。</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４．フライパンにごま油を熱し、３を一口大（直径</a:t>
            </a:r>
            <a:r>
              <a:rPr kumimoji="1" lang="en-US" altLang="ja-JP" sz="1200" b="1" dirty="0">
                <a:latin typeface="メイリオ" panose="020B0604030504040204" pitchFamily="50" charset="-128"/>
                <a:ea typeface="メイリオ" panose="020B0604030504040204" pitchFamily="50" charset="-128"/>
              </a:rPr>
              <a:t>7cm</a:t>
            </a:r>
            <a:r>
              <a:rPr kumimoji="1" lang="ja-JP" altLang="en-US" sz="1200" b="1" dirty="0">
                <a:latin typeface="メイリオ" panose="020B0604030504040204" pitchFamily="50" charset="-128"/>
                <a:ea typeface="メイリオ" panose="020B0604030504040204" pitchFamily="50" charset="-128"/>
              </a:rPr>
              <a:t>程度）になるように</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　　スプーンで入れて焼く。</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５．弱火から中火で焼き、焦げ目がついてきたらひっくり返してふたをする。</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６．裏面も焦げ目がつく程度に焼けたら出来上がり。</a:t>
            </a:r>
            <a:endParaRPr kumimoji="1" lang="en-US" altLang="ja-JP" sz="1200" b="1" dirty="0">
              <a:latin typeface="メイリオ" panose="020B0604030504040204" pitchFamily="50" charset="-128"/>
              <a:ea typeface="メイリオ" panose="020B0604030504040204" pitchFamily="50" charset="-128"/>
            </a:endParaRPr>
          </a:p>
          <a:p>
            <a:pPr>
              <a:lnSpc>
                <a:spcPts val="1000"/>
              </a:lnSpc>
            </a:pP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７．たれの調味料をすべて混ぜ合わせてお好みでつけて召し上がりください。</a:t>
            </a:r>
            <a:endParaRPr kumimoji="1" lang="en-US" altLang="ja-JP" sz="12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7BA933D-9595-4889-9A7D-F282F00AF070}"/>
              </a:ext>
            </a:extLst>
          </p:cNvPr>
          <p:cNvSpPr txBox="1"/>
          <p:nvPr/>
        </p:nvSpPr>
        <p:spPr>
          <a:xfrm>
            <a:off x="3740127" y="4609042"/>
            <a:ext cx="3116156" cy="1463494"/>
          </a:xfrm>
          <a:prstGeom prst="rect">
            <a:avLst/>
          </a:prstGeom>
          <a:noFill/>
        </p:spPr>
        <p:txBody>
          <a:bodyPr wrap="square" rtlCol="0">
            <a:spAutoFit/>
          </a:bodyPr>
          <a:lstStyle/>
          <a:p>
            <a:r>
              <a:rPr kumimoji="1" lang="ja-JP" altLang="en-US" sz="1200" u="sng" dirty="0">
                <a:latin typeface="HG創英角ﾎﾟｯﾌﾟ体" panose="040B0A09000000000000" pitchFamily="49" charset="-128"/>
                <a:ea typeface="HG創英角ﾎﾟｯﾌﾟ体" panose="040B0A09000000000000" pitchFamily="49" charset="-128"/>
              </a:rPr>
              <a:t>≪一口メモ≫</a:t>
            </a:r>
            <a:endParaRPr kumimoji="1" lang="en-US" altLang="ja-JP" sz="1200" u="sng" dirty="0">
              <a:latin typeface="HG創英角ﾎﾟｯﾌﾟ体" panose="040B0A09000000000000" pitchFamily="49" charset="-128"/>
              <a:ea typeface="HG創英角ﾎﾟｯﾌﾟ体" panose="040B0A09000000000000" pitchFamily="49" charset="-128"/>
            </a:endParaRPr>
          </a:p>
          <a:p>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kumimoji="1" lang="ja-JP" altLang="en-US" sz="1200" dirty="0">
                <a:latin typeface="HG創英角ﾎﾟｯﾌﾟ体" panose="040B0A09000000000000" pitchFamily="49" charset="-128"/>
                <a:ea typeface="HG創英角ﾎﾟｯﾌﾟ体" panose="040B0A09000000000000" pitchFamily="49" charset="-128"/>
              </a:rPr>
              <a:t>おやつや軽食に最適！</a:t>
            </a:r>
            <a:endParaRPr kumimoji="1" lang="en-US" altLang="ja-JP" sz="1200" dirty="0">
              <a:latin typeface="HG創英角ﾎﾟｯﾌﾟ体" panose="040B0A09000000000000" pitchFamily="49" charset="-128"/>
              <a:ea typeface="HG創英角ﾎﾟｯﾌﾟ体" panose="040B0A09000000000000" pitchFamily="49" charset="-128"/>
            </a:endParaRPr>
          </a:p>
          <a:p>
            <a:pPr>
              <a:lnSpc>
                <a:spcPts val="1600"/>
              </a:lnSpc>
            </a:pPr>
            <a:r>
              <a:rPr lang="ja-JP" altLang="ja-JP" sz="1200" dirty="0">
                <a:effectLst/>
                <a:latin typeface="HG創英角ﾎﾟｯﾌﾟ体" panose="040B0A09000000000000" pitchFamily="49" charset="-128"/>
                <a:ea typeface="HG創英角ﾎﾟｯﾌﾟ体" panose="040B0A09000000000000" pitchFamily="49" charset="-128"/>
                <a:cs typeface="ＭＳ Ｐゴシック" panose="020B0600070205080204" pitchFamily="50" charset="-128"/>
              </a:rPr>
              <a:t>切りイカや桜エビ、ツナやベーコンなどを加え</a:t>
            </a:r>
            <a:r>
              <a:rPr lang="ja-JP" altLang="en-US" sz="1200" dirty="0">
                <a:effectLst/>
                <a:latin typeface="HG創英角ﾎﾟｯﾌﾟ体" panose="040B0A09000000000000" pitchFamily="49" charset="-128"/>
                <a:ea typeface="HG創英角ﾎﾟｯﾌﾟ体" panose="040B0A09000000000000" pitchFamily="49" charset="-128"/>
                <a:cs typeface="ＭＳ Ｐゴシック" panose="020B0600070205080204" pitchFamily="50" charset="-128"/>
              </a:rPr>
              <a:t>ても</a:t>
            </a:r>
            <a:r>
              <a:rPr lang="en-US" altLang="ja-JP" sz="1200" dirty="0">
                <a:effectLst/>
                <a:latin typeface="HG創英角ﾎﾟｯﾌﾟ体" panose="040B0A09000000000000" pitchFamily="49" charset="-128"/>
                <a:ea typeface="HG創英角ﾎﾟｯﾌﾟ体" panose="040B0A09000000000000" pitchFamily="49" charset="-128"/>
                <a:cs typeface="ＭＳ Ｐゴシック" panose="020B0600070205080204" pitchFamily="50" charset="-128"/>
              </a:rPr>
              <a:t>OK</a:t>
            </a:r>
            <a:r>
              <a:rPr lang="ja-JP" altLang="en-US" sz="1200" dirty="0">
                <a:effectLst/>
                <a:latin typeface="HG創英角ﾎﾟｯﾌﾟ体" panose="040B0A09000000000000" pitchFamily="49" charset="-128"/>
                <a:ea typeface="HG創英角ﾎﾟｯﾌﾟ体" panose="040B0A09000000000000" pitchFamily="49" charset="-128"/>
                <a:cs typeface="ＭＳ Ｐゴシック" panose="020B0600070205080204" pitchFamily="50" charset="-128"/>
              </a:rPr>
              <a:t>！</a:t>
            </a:r>
            <a:endParaRPr lang="en-US" altLang="ja-JP" sz="1200" dirty="0">
              <a:effectLst/>
              <a:latin typeface="HG創英角ﾎﾟｯﾌﾟ体" panose="040B0A09000000000000" pitchFamily="49" charset="-128"/>
              <a:ea typeface="HG創英角ﾎﾟｯﾌﾟ体" panose="040B0A09000000000000" pitchFamily="49" charset="-128"/>
              <a:cs typeface="ＭＳ Ｐゴシック" panose="020B0600070205080204" pitchFamily="50" charset="-128"/>
            </a:endParaRPr>
          </a:p>
          <a:p>
            <a:pPr>
              <a:lnSpc>
                <a:spcPts val="1600"/>
              </a:lnSpc>
            </a:pPr>
            <a:r>
              <a:rPr kumimoji="1" lang="ja-JP" altLang="en-US" sz="1200" dirty="0">
                <a:latin typeface="HG創英角ﾎﾟｯﾌﾟ体" panose="040B0A09000000000000" pitchFamily="49" charset="-128"/>
                <a:ea typeface="HG創英角ﾎﾟｯﾌﾟ体" panose="040B0A09000000000000" pitchFamily="49" charset="-128"/>
              </a:rPr>
              <a:t>大根おろしやかつお節を添えたり、コチュジャンをつけてもおいしいです。</a:t>
            </a:r>
            <a:endParaRPr kumimoji="1" lang="en-US" altLang="ja-JP" sz="1200" dirty="0">
              <a:latin typeface="HG創英角ﾎﾟｯﾌﾟ体" panose="040B0A09000000000000" pitchFamily="49" charset="-128"/>
              <a:ea typeface="HG創英角ﾎﾟｯﾌﾟ体" panose="040B0A09000000000000" pitchFamily="49" charset="-128"/>
            </a:endParaRPr>
          </a:p>
        </p:txBody>
      </p:sp>
      <p:sp>
        <p:nvSpPr>
          <p:cNvPr id="21" name="テキスト ボックス 20">
            <a:extLst>
              <a:ext uri="{FF2B5EF4-FFF2-40B4-BE49-F238E27FC236}">
                <a16:creationId xmlns:a16="http://schemas.microsoft.com/office/drawing/2014/main" id="{9C9E605E-9734-4E50-8055-B516A32ED658}"/>
              </a:ext>
            </a:extLst>
          </p:cNvPr>
          <p:cNvSpPr txBox="1"/>
          <p:nvPr/>
        </p:nvSpPr>
        <p:spPr>
          <a:xfrm>
            <a:off x="6021982" y="6522374"/>
            <a:ext cx="3773870" cy="230832"/>
          </a:xfrm>
          <a:prstGeom prst="rect">
            <a:avLst/>
          </a:prstGeom>
          <a:noFill/>
        </p:spPr>
        <p:txBody>
          <a:bodyPr wrap="square" rtlCol="0">
            <a:spAutoFit/>
          </a:bodyPr>
          <a:lstStyle/>
          <a:p>
            <a:pPr algn="r"/>
            <a:r>
              <a:rPr kumimoji="1" lang="zh-TW" altLang="en-US" sz="900" dirty="0">
                <a:latin typeface="メイリオ" panose="020B0604030504040204" pitchFamily="50" charset="-128"/>
                <a:ea typeface="メイリオ" panose="020B0604030504040204" pitchFamily="50" charset="-128"/>
              </a:rPr>
              <a:t>栄養価計算（日本食品標準成分表</a:t>
            </a:r>
            <a:r>
              <a:rPr kumimoji="1" lang="en-US" altLang="zh-TW" sz="900" dirty="0">
                <a:latin typeface="メイリオ" panose="020B0604030504040204" pitchFamily="50" charset="-128"/>
                <a:ea typeface="メイリオ" panose="020B0604030504040204" pitchFamily="50" charset="-128"/>
              </a:rPr>
              <a:t>2020</a:t>
            </a:r>
            <a:r>
              <a:rPr kumimoji="1" lang="zh-TW" altLang="en-US" sz="900" dirty="0">
                <a:latin typeface="メイリオ" panose="020B0604030504040204" pitchFamily="50" charset="-128"/>
                <a:ea typeface="メイリオ" panose="020B0604030504040204" pitchFamily="50" charset="-128"/>
              </a:rPr>
              <a:t>年度版：</a:t>
            </a:r>
            <a:r>
              <a:rPr kumimoji="1" lang="en-US" altLang="zh-TW" sz="900" dirty="0">
                <a:latin typeface="メイリオ" panose="020B0604030504040204" pitchFamily="50" charset="-128"/>
                <a:ea typeface="メイリオ" panose="020B0604030504040204" pitchFamily="50" charset="-128"/>
              </a:rPr>
              <a:t>8</a:t>
            </a:r>
            <a:r>
              <a:rPr kumimoji="1" lang="zh-TW" altLang="en-US" sz="900" dirty="0">
                <a:latin typeface="メイリオ" panose="020B0604030504040204" pitchFamily="50" charset="-128"/>
                <a:ea typeface="メイリオ" panose="020B0604030504040204" pitchFamily="50" charset="-128"/>
              </a:rPr>
              <a:t>訂）</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55062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309</Words>
  <Application>Microsoft Office PowerPoint</Application>
  <PresentationFormat>A4 210 x 297 mm</PresentationFormat>
  <Paragraphs>62</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HG創英角ﾎﾟｯﾌﾟ体</vt:lpstr>
      <vt:lpstr>ＭＳ Ｐゴシック</vt:lpstr>
      <vt:lpstr>メイリオ</vt:lpstr>
      <vt:lpstr>Arial</vt:lpstr>
      <vt:lpstr>Calibri</vt:lpstr>
      <vt:lpstr>Calibri Light</vt:lpstr>
      <vt:lpstr>Office テーマ</vt:lpstr>
      <vt:lpstr>モロヘイヤとオクラのねばねば焼き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jpof01</dc:creator>
  <cp:lastModifiedBy>jpof01</cp:lastModifiedBy>
  <cp:revision>20</cp:revision>
  <cp:lastPrinted>2021-08-30T09:56:22Z</cp:lastPrinted>
  <dcterms:created xsi:type="dcterms:W3CDTF">2021-08-30T08:34:45Z</dcterms:created>
  <dcterms:modified xsi:type="dcterms:W3CDTF">2021-08-30T10:16:48Z</dcterms:modified>
</cp:coreProperties>
</file>